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74" r:id="rId5"/>
    <p:sldId id="272" r:id="rId6"/>
    <p:sldId id="262" r:id="rId7"/>
    <p:sldId id="269" r:id="rId8"/>
    <p:sldId id="273" r:id="rId9"/>
    <p:sldId id="275" r:id="rId10"/>
    <p:sldId id="270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4660"/>
  </p:normalViewPr>
  <p:slideViewPr>
    <p:cSldViewPr>
      <p:cViewPr varScale="1">
        <p:scale>
          <a:sx n="69" d="100"/>
          <a:sy n="69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B09FD8-0A40-43B9-827A-98C2FBA9482E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F8B91D-CF52-41A4-AB62-D927E108C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33401"/>
            <a:ext cx="6858000" cy="2819399"/>
          </a:xfrm>
        </p:spPr>
        <p:txBody>
          <a:bodyPr>
            <a:normAutofit/>
          </a:bodyPr>
          <a:lstStyle/>
          <a:p>
            <a:pPr algn="l"/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8686800" cy="2819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Pedagogical Strategies for Teaching about Alexander Graham Bell’s Metal Detector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Ebone</a:t>
            </a:r>
            <a:r>
              <a:rPr lang="en-US" sz="2400" dirty="0" smtClean="0">
                <a:solidFill>
                  <a:schemeClr val="bg1"/>
                </a:solidFill>
              </a:rPr>
              <a:t> ` B. Pierce 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Dr. </a:t>
            </a:r>
            <a:r>
              <a:rPr lang="en-US" sz="2400" dirty="0" err="1" smtClean="0">
                <a:solidFill>
                  <a:schemeClr val="bg1"/>
                </a:solidFill>
              </a:rPr>
              <a:t>Sytil</a:t>
            </a:r>
            <a:r>
              <a:rPr lang="en-US" sz="2400" dirty="0" smtClean="0">
                <a:solidFill>
                  <a:schemeClr val="bg1"/>
                </a:solidFill>
              </a:rPr>
              <a:t> Murphy &amp; Dr. Dean </a:t>
            </a:r>
            <a:r>
              <a:rPr lang="en-US" sz="2400" dirty="0" err="1" smtClean="0">
                <a:solidFill>
                  <a:schemeClr val="bg1"/>
                </a:solidFill>
              </a:rPr>
              <a:t>Zollman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August 6, 2010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533400"/>
            <a:ext cx="6934200" cy="28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3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20001" y="5562601"/>
            <a:ext cx="1066799" cy="1295399"/>
            <a:chOff x="39014402" y="914400"/>
            <a:chExt cx="2194560" cy="3465885"/>
          </a:xfrm>
        </p:grpSpPr>
        <p:pic>
          <p:nvPicPr>
            <p:cNvPr id="9" name="Picture 8" descr="NSF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014402" y="914400"/>
              <a:ext cx="2194560" cy="293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39076313" y="3733925"/>
              <a:ext cx="184730" cy="6463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3600" dirty="0">
                <a:solidFill>
                  <a:srgbClr val="403152"/>
                </a:solidFill>
                <a:latin typeface="+mj-lt"/>
              </a:endParaRPr>
            </a:p>
          </p:txBody>
        </p:sp>
      </p:grpSp>
      <p:pic>
        <p:nvPicPr>
          <p:cNvPr id="17" name="Picture 32" descr="KSuper Logo 2i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410200"/>
            <a:ext cx="1904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lessons with physics students</a:t>
            </a:r>
          </a:p>
          <a:p>
            <a:endParaRPr lang="en-US" dirty="0" smtClean="0"/>
          </a:p>
          <a:p>
            <a:r>
              <a:rPr lang="en-US" dirty="0" smtClean="0"/>
              <a:t>Get their feedback from the experiment and modify lesson as necessary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Find or develop other lesson plans and materials to conduct an experiment on electricity and magnetism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en-US" sz="1800" dirty="0" smtClean="0"/>
              <a:t>1. Thomas D. </a:t>
            </a:r>
            <a:r>
              <a:rPr lang="en-US" sz="1800" dirty="0" err="1" smtClean="0"/>
              <a:t>Rossing</a:t>
            </a:r>
            <a:r>
              <a:rPr lang="en-US" sz="1800" dirty="0" smtClean="0"/>
              <a:t>. “Magnetic forces and fields: A note on terminology, definitions, and      pedagogy.”  </a:t>
            </a:r>
            <a:r>
              <a:rPr lang="en-US" sz="1800" u="sng" dirty="0" smtClean="0"/>
              <a:t>American Physics Journal</a:t>
            </a:r>
            <a:r>
              <a:rPr lang="en-US" sz="1800" dirty="0" smtClean="0"/>
              <a:t> 28, November, 1994: 957-958.</a:t>
            </a:r>
          </a:p>
          <a:p>
            <a:pPr marL="461772" indent="-342900">
              <a:buNone/>
            </a:pPr>
            <a:r>
              <a:rPr lang="en-US" sz="1800" dirty="0" smtClean="0"/>
              <a:t>2. David P. Maloney, Thomas L. </a:t>
            </a:r>
            <a:r>
              <a:rPr lang="en-US" sz="1800" dirty="0" err="1" smtClean="0"/>
              <a:t>O’Kuma</a:t>
            </a:r>
            <a:r>
              <a:rPr lang="en-US" sz="1800" dirty="0" smtClean="0"/>
              <a:t>, Curtis J. </a:t>
            </a:r>
            <a:r>
              <a:rPr lang="en-US" sz="1800" dirty="0" err="1" smtClean="0"/>
              <a:t>Hieggelke</a:t>
            </a:r>
            <a:r>
              <a:rPr lang="en-US" sz="1800" dirty="0" smtClean="0"/>
              <a:t>, Alan Van </a:t>
            </a:r>
            <a:r>
              <a:rPr lang="en-US" sz="1800" dirty="0" err="1" smtClean="0"/>
              <a:t>Heuvelen</a:t>
            </a:r>
            <a:r>
              <a:rPr lang="en-US" sz="1800" dirty="0" smtClean="0"/>
              <a:t>. “Surveying   students’ conceptual knowledge of electricity and magnetism.” </a:t>
            </a:r>
            <a:r>
              <a:rPr lang="en-US" sz="1800" u="sng" dirty="0" smtClean="0"/>
              <a:t>American Physics Journal </a:t>
            </a:r>
            <a:r>
              <a:rPr lang="en-US" sz="1800" dirty="0" smtClean="0"/>
              <a:t> 26, October, 2000: 12-23.</a:t>
            </a:r>
          </a:p>
          <a:p>
            <a:pPr marL="461772" indent="-342900">
              <a:buNone/>
            </a:pPr>
            <a:r>
              <a:rPr lang="en-US" sz="1800" dirty="0" smtClean="0"/>
              <a:t>3.  Heidi V. </a:t>
            </a:r>
            <a:r>
              <a:rPr lang="en-US" sz="1800" dirty="0" err="1" smtClean="0"/>
              <a:t>Mauka</a:t>
            </a:r>
            <a:r>
              <a:rPr lang="en-US" sz="1800" dirty="0" smtClean="0"/>
              <a:t> and Dan </a:t>
            </a:r>
            <a:r>
              <a:rPr lang="en-US" sz="1800" dirty="0" err="1" smtClean="0"/>
              <a:t>Hingley</a:t>
            </a:r>
            <a:r>
              <a:rPr lang="en-US" sz="1800" dirty="0" smtClean="0"/>
              <a:t>. “Students’ understanding of induced current: Using tutorials in introductory physics to teach electricity and magnetism.” </a:t>
            </a:r>
            <a:r>
              <a:rPr lang="en-US" sz="1800" u="sng" dirty="0" smtClean="0"/>
              <a:t>American Physics Journal </a:t>
            </a:r>
            <a:r>
              <a:rPr lang="en-US" sz="1800" dirty="0" smtClean="0"/>
              <a:t>16, September, 2005</a:t>
            </a:r>
            <a:r>
              <a:rPr lang="en-US" sz="1800" smtClean="0"/>
              <a:t>: </a:t>
            </a:r>
            <a:r>
              <a:rPr lang="en-US" sz="1800" smtClean="0"/>
              <a:t>1164-1171.</a:t>
            </a:r>
            <a:endParaRPr lang="en-US" sz="1800" dirty="0" smtClean="0"/>
          </a:p>
          <a:p>
            <a:pPr marL="576072" indent="-457200">
              <a:buNone/>
            </a:pPr>
            <a:r>
              <a:rPr lang="en-US" sz="1900" dirty="0" smtClean="0"/>
              <a:t>4. Timothy </a:t>
            </a:r>
            <a:r>
              <a:rPr lang="en-US" sz="1900" dirty="0" err="1" smtClean="0"/>
              <a:t>Stelzer</a:t>
            </a:r>
            <a:r>
              <a:rPr lang="en-US" sz="1900" dirty="0" smtClean="0"/>
              <a:t>, Gary Gladding, Jose P. </a:t>
            </a:r>
            <a:r>
              <a:rPr lang="en-US" sz="1900" dirty="0" err="1" smtClean="0"/>
              <a:t>Mestre</a:t>
            </a:r>
            <a:r>
              <a:rPr lang="en-US" sz="1900" dirty="0" smtClean="0"/>
              <a:t>, David T. Brookes. “Comparing the efficacy of multimedia modules with traditional textbooks for learning introductory physics content.” </a:t>
            </a:r>
            <a:r>
              <a:rPr lang="en-US" sz="1900" u="sng" dirty="0" smtClean="0"/>
              <a:t>American Physics Journal </a:t>
            </a:r>
            <a:r>
              <a:rPr lang="en-US" sz="1900" dirty="0" smtClean="0"/>
              <a:t> 28, October, 2008: </a:t>
            </a:r>
            <a:r>
              <a:rPr lang="en-US" sz="1900" dirty="0" smtClean="0"/>
              <a:t>184-190.</a:t>
            </a:r>
            <a:endParaRPr lang="en-US" sz="1900" dirty="0" smtClean="0"/>
          </a:p>
          <a:p>
            <a:pPr marL="576072" indent="-457200">
              <a:buNone/>
            </a:pPr>
            <a:r>
              <a:rPr lang="en-US" sz="1900" dirty="0" smtClean="0"/>
              <a:t>5. Alexander Graham Bell. “An Induction Balance.” </a:t>
            </a:r>
            <a:r>
              <a:rPr lang="en-US" sz="1900" u="sng" dirty="0" smtClean="0"/>
              <a:t>American Journal of Science </a:t>
            </a:r>
            <a:r>
              <a:rPr lang="en-US" sz="1900" dirty="0" smtClean="0"/>
              <a:t> Jan-Jun, 1883 :</a:t>
            </a:r>
            <a:r>
              <a:rPr lang="en-US" sz="1900" dirty="0" smtClean="0"/>
              <a:t>22-63.</a:t>
            </a:r>
            <a:endParaRPr lang="en-US" sz="19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/>
          <a:lstStyle/>
          <a:p>
            <a:r>
              <a:rPr lang="en-US" dirty="0" smtClean="0"/>
              <a:t>Kansas State University</a:t>
            </a:r>
          </a:p>
          <a:p>
            <a:r>
              <a:rPr lang="en-US" dirty="0" smtClean="0"/>
              <a:t>Physics Education Research Group</a:t>
            </a:r>
          </a:p>
          <a:p>
            <a:r>
              <a:rPr lang="en-US" dirty="0" smtClean="0"/>
              <a:t>National Science Foundation PHY-0851599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Sytil</a:t>
            </a:r>
            <a:r>
              <a:rPr lang="en-US" dirty="0" smtClean="0"/>
              <a:t> Murphy </a:t>
            </a:r>
          </a:p>
          <a:p>
            <a:r>
              <a:rPr lang="en-US" dirty="0" smtClean="0"/>
              <a:t>Dr. Dean </a:t>
            </a:r>
            <a:r>
              <a:rPr lang="en-US" dirty="0" err="1" smtClean="0"/>
              <a:t>Zollman</a:t>
            </a:r>
            <a:endParaRPr lang="en-US" dirty="0" smtClean="0"/>
          </a:p>
          <a:p>
            <a:r>
              <a:rPr lang="en-US" dirty="0" smtClean="0"/>
              <a:t>Dr. Larry Weaver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Kristan</a:t>
            </a:r>
            <a:r>
              <a:rPr lang="en-US" dirty="0" smtClean="0"/>
              <a:t> Corwin</a:t>
            </a:r>
          </a:p>
          <a:p>
            <a:r>
              <a:rPr lang="en-US" dirty="0" smtClean="0"/>
              <a:t>Entire Physics Department at KSU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8" name="Picture 2" descr="C:\Users\owner\AppData\Local\Microsoft\Windows\Temporary Internet Files\Content.IE5\SROU02ET\MM90023475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4153651" cy="4642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James Garfield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Alexander Bell’s Proposal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47801"/>
            <a:ext cx="9144000" cy="542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Alexander Bell’s Metal Detector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1"/>
            <a:ext cx="9144000" cy="540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Modern Day Bell’s Experiment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Student’s Learning of Electricity  and Magnetism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Terminology and Definitions in physics courses and textbooks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algn="just"/>
            <a:endParaRPr lang="en-US" dirty="0" smtClean="0"/>
          </a:p>
          <a:p>
            <a:r>
              <a:rPr lang="en-US" dirty="0" smtClean="0"/>
              <a:t>Difficulty for students to change their initial ideas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Math skills</a:t>
            </a:r>
            <a:r>
              <a:rPr lang="en-US" baseline="30000" dirty="0" smtClean="0"/>
              <a:t>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Always using a book for aid</a:t>
            </a:r>
            <a:r>
              <a:rPr lang="en-US" baseline="30000" dirty="0" smtClean="0"/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Try to be consistent and logical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Break students from closed minded assumptions 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Math/physics professors should work together on students views of different math problems</a:t>
            </a:r>
            <a:r>
              <a:rPr lang="en-US" baseline="30000" dirty="0" smtClean="0"/>
              <a:t>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tutorials and hands on applications</a:t>
            </a:r>
            <a:r>
              <a:rPr lang="en-US" baseline="30000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Draft Lesson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Properties of Electric Circuits </a:t>
            </a:r>
          </a:p>
          <a:p>
            <a:pPr lvl="1"/>
            <a:r>
              <a:rPr lang="en-US" dirty="0" smtClean="0"/>
              <a:t>Basic electricity relationships</a:t>
            </a:r>
          </a:p>
          <a:p>
            <a:pPr lvl="1"/>
            <a:r>
              <a:rPr lang="en-US" dirty="0" smtClean="0"/>
              <a:t>Difference between real and simulated circuit</a:t>
            </a:r>
          </a:p>
          <a:p>
            <a:pPr lvl="1"/>
            <a:r>
              <a:rPr lang="en-US" dirty="0" smtClean="0"/>
              <a:t>Build circuits from drawings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multimeter</a:t>
            </a:r>
            <a:r>
              <a:rPr lang="en-US" dirty="0" smtClean="0"/>
              <a:t> to read circuits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Electricity and Magnetism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Circuits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Induction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 &amp; M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Continued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Introduction to Kirchhoff’s Laws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Wheatstone Bridge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51112"/>
            <a:ext cx="35052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62201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Bridge with Inductors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Teddy Bear Experiment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05200" y="28956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 flipV="1">
            <a:off x="1676400" y="3352799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3200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5029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" y="4038600"/>
            <a:ext cx="4572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~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1245</TotalTime>
  <Words>397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Slide 1</vt:lpstr>
      <vt:lpstr>President James Garfield</vt:lpstr>
      <vt:lpstr>Alexander Bell’s Proposal</vt:lpstr>
      <vt:lpstr>Alexander Bell’s Metal Detector</vt:lpstr>
      <vt:lpstr>Modern Day Bell’s Experiment</vt:lpstr>
      <vt:lpstr>Student’s Learning of Electricity  and Magnetism</vt:lpstr>
      <vt:lpstr>First Draft Lesson Plan</vt:lpstr>
      <vt:lpstr>Lesson Continued</vt:lpstr>
      <vt:lpstr>Lesson Continued</vt:lpstr>
      <vt:lpstr>Future Work</vt:lpstr>
      <vt:lpstr>REFERENCES</vt:lpstr>
      <vt:lpstr>ACKNOWLEDGEMENTS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127</cp:revision>
  <dcterms:created xsi:type="dcterms:W3CDTF">2010-08-01T01:06:06Z</dcterms:created>
  <dcterms:modified xsi:type="dcterms:W3CDTF">2010-08-11T07:52:48Z</dcterms:modified>
</cp:coreProperties>
</file>